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1674" r:id="rId2"/>
    <p:sldId id="1548" r:id="rId3"/>
    <p:sldId id="1798" r:id="rId4"/>
    <p:sldId id="1947" r:id="rId5"/>
    <p:sldId id="1966" r:id="rId6"/>
    <p:sldId id="1967" r:id="rId7"/>
    <p:sldId id="1673" r:id="rId8"/>
    <p:sldId id="1633" r:id="rId9"/>
    <p:sldId id="1634" r:id="rId10"/>
    <p:sldId id="1635" r:id="rId11"/>
    <p:sldId id="1948" r:id="rId12"/>
    <p:sldId id="1801" r:id="rId13"/>
    <p:sldId id="1802" r:id="rId14"/>
    <p:sldId id="1803" r:id="rId15"/>
    <p:sldId id="1949" r:id="rId16"/>
    <p:sldId id="1950" r:id="rId17"/>
    <p:sldId id="1968" r:id="rId18"/>
    <p:sldId id="1807" r:id="rId19"/>
    <p:sldId id="1808" r:id="rId20"/>
    <p:sldId id="1809" r:id="rId21"/>
    <p:sldId id="1811" r:id="rId22"/>
    <p:sldId id="1951" r:id="rId23"/>
    <p:sldId id="1952" r:id="rId24"/>
    <p:sldId id="1953" r:id="rId25"/>
    <p:sldId id="1955" r:id="rId26"/>
    <p:sldId id="1956" r:id="rId27"/>
    <p:sldId id="1957" r:id="rId28"/>
    <p:sldId id="1958" r:id="rId29"/>
    <p:sldId id="1959" r:id="rId30"/>
    <p:sldId id="1961" r:id="rId31"/>
    <p:sldId id="1962" r:id="rId32"/>
    <p:sldId id="1964" r:id="rId33"/>
    <p:sldId id="1965" r:id="rId34"/>
    <p:sldId id="1946" r:id="rId35"/>
    <p:sldId id="1670" r:id="rId36"/>
    <p:sldId id="1671" r:id="rId37"/>
    <p:sldId id="1672" r:id="rId38"/>
    <p:sldId id="292"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47" autoAdjust="0"/>
  </p:normalViewPr>
  <p:slideViewPr>
    <p:cSldViewPr>
      <p:cViewPr varScale="1">
        <p:scale>
          <a:sx n="99" d="100"/>
          <a:sy n="99" d="100"/>
        </p:scale>
        <p:origin x="948" y="264"/>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7/9/2025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Eddie Williams	~ April 23, 2023</a:t>
            </a:r>
          </a:p>
          <a:p>
            <a:r>
              <a:rPr lang="en-US" dirty="0"/>
              <a:t>	~ October 8, 2023</a:t>
            </a:r>
          </a:p>
          <a:p>
            <a:r>
              <a:rPr lang="en-US" dirty="0"/>
              <a:t>	~ October 22, 2023 (completion)</a:t>
            </a:r>
          </a:p>
          <a:p>
            <a:r>
              <a:rPr lang="en-US" dirty="0"/>
              <a:t>	~ September 22, 2024</a:t>
            </a:r>
          </a:p>
          <a:p>
            <a:r>
              <a:rPr lang="en-US" dirty="0"/>
              <a:t>	~ July 13, 2025 </a:t>
            </a:r>
          </a:p>
        </p:txBody>
      </p:sp>
      <p:sp>
        <p:nvSpPr>
          <p:cNvPr id="4" name="Slide Number Placeholder 3"/>
          <p:cNvSpPr>
            <a:spLocks noGrp="1"/>
          </p:cNvSpPr>
          <p:nvPr>
            <p:ph type="sldNum" sz="quarter" idx="5"/>
          </p:nvPr>
        </p:nvSpPr>
        <p:spPr/>
        <p:txBody>
          <a:bodyPr/>
          <a:lstStyle/>
          <a:p>
            <a:fld id="{5FE381B2-66CF-4101-8317-0531AEB1D31C}" type="slidenum">
              <a:rPr lang="en-US" smtClean="0"/>
              <a:t>1</a:t>
            </a:fld>
            <a:endParaRPr lang="en-US"/>
          </a:p>
        </p:txBody>
      </p:sp>
    </p:spTree>
    <p:extLst>
      <p:ext uri="{BB962C8B-B14F-4D97-AF65-F5344CB8AC3E}">
        <p14:creationId xmlns:p14="http://schemas.microsoft.com/office/powerpoint/2010/main" val="132711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34</a:t>
            </a:fld>
            <a:endParaRPr lang="en-US"/>
          </a:p>
        </p:txBody>
      </p:sp>
    </p:spTree>
    <p:extLst>
      <p:ext uri="{BB962C8B-B14F-4D97-AF65-F5344CB8AC3E}">
        <p14:creationId xmlns:p14="http://schemas.microsoft.com/office/powerpoint/2010/main" val="243506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35</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36</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37</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38</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39</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7/9/2025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7/9/2025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7/9/2025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7/9/2025</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tudylight.org/desk/?query=mt+10:33&amp;t=kjv&amp;sr=1&amp;l=e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67E74A-4C24-6291-4FCA-D8A7C1484D49}"/>
              </a:ext>
            </a:extLst>
          </p:cNvPr>
          <p:cNvPicPr>
            <a:picLocks noChangeAspect="1"/>
          </p:cNvPicPr>
          <p:nvPr/>
        </p:nvPicPr>
        <p:blipFill>
          <a:blip r:embed="rId3"/>
          <a:stretch>
            <a:fillRect/>
          </a:stretch>
        </p:blipFill>
        <p:spPr>
          <a:xfrm>
            <a:off x="17929" y="-15417"/>
            <a:ext cx="12196482" cy="6888834"/>
          </a:xfrm>
          <a:prstGeom prst="rect">
            <a:avLst/>
          </a:prstGeom>
        </p:spPr>
      </p:pic>
      <p:sp>
        <p:nvSpPr>
          <p:cNvPr id="3" name="Content Placeholder 2"/>
          <p:cNvSpPr>
            <a:spLocks noGrp="1"/>
          </p:cNvSpPr>
          <p:nvPr>
            <p:ph sz="quarter" idx="13"/>
          </p:nvPr>
        </p:nvSpPr>
        <p:spPr>
          <a:xfrm>
            <a:off x="5257800" y="5753381"/>
            <a:ext cx="6956611" cy="1170246"/>
          </a:xfrm>
        </p:spPr>
        <p:txBody>
          <a:bodyPr>
            <a:noAutofit/>
          </a:bodyPr>
          <a:lstStyle/>
          <a:p>
            <a:pPr marL="0" indent="0" algn="ctr">
              <a:buClr>
                <a:srgbClr val="A379BB">
                  <a:lumMod val="75000"/>
                </a:srgbClr>
              </a:buClr>
              <a:buNone/>
            </a:pPr>
            <a:r>
              <a:rPr lang="en-US" sz="6000" b="1" i="1" dirty="0">
                <a:solidFill>
                  <a:schemeClr val="accent4">
                    <a:lumMod val="75000"/>
                  </a:schemeClr>
                </a:solidFill>
                <a:effectLst>
                  <a:outerShdw blurRad="38100" dist="38100" dir="2700000" algn="tl">
                    <a:srgbClr val="000000">
                      <a:alpha val="43137"/>
                    </a:srgbClr>
                  </a:outerShdw>
                </a:effectLst>
              </a:rPr>
              <a:t>Ephesians 4:11-16</a:t>
            </a:r>
          </a:p>
        </p:txBody>
      </p:sp>
      <p:sp>
        <p:nvSpPr>
          <p:cNvPr id="4" name="Title 3"/>
          <p:cNvSpPr>
            <a:spLocks noGrp="1"/>
          </p:cNvSpPr>
          <p:nvPr>
            <p:ph type="title"/>
          </p:nvPr>
        </p:nvSpPr>
        <p:spPr>
          <a:xfrm>
            <a:off x="17929" y="35859"/>
            <a:ext cx="6225989" cy="5687754"/>
          </a:xfrm>
        </p:spPr>
        <p:txBody>
          <a:bodyPr/>
          <a:lstStyle/>
          <a:p>
            <a:pPr marL="0" indent="0" algn="ctr">
              <a:buNone/>
            </a:pPr>
            <a:r>
              <a:rPr lang="en-US" sz="6000" i="1" dirty="0">
                <a:solidFill>
                  <a:srgbClr val="A31D6A"/>
                </a:solidFill>
                <a:effectLst>
                  <a:outerShdw blurRad="38100" dist="38100" dir="2700000" algn="tl">
                    <a:srgbClr val="000000">
                      <a:alpha val="43137"/>
                    </a:srgbClr>
                  </a:outerShdw>
                  <a:reflection blurRad="6350" stA="55000" endA="300" endPos="45500" dir="5400000" sy="-100000" algn="bl" rotWithShape="0"/>
                </a:effectLst>
              </a:rPr>
              <a:t>Loving God Back Means Surrendering Your Life to Build the Kingdom of His Dear Son</a:t>
            </a:r>
            <a:endPar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16:24-26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tabLst>
                <a:tab pos="3370263" algn="l"/>
              </a:tabLst>
              <a:defRPr/>
            </a:pPr>
            <a:r>
              <a:rPr kumimoji="0" lang="en-US" sz="6600" b="1" i="0" u="none" strike="noStrike" kern="1200" cap="none" spc="0" normalizeH="0" baseline="3000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25</a:t>
            </a:r>
            <a:r>
              <a:rPr kumimoji="0" lang="en-US" sz="66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If you try to hang on to your life, you will lose it. But if you give up your life for my sake, you will save it. </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4169762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16:24-26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tabLst>
                <a:tab pos="3370263" algn="l"/>
              </a:tabLst>
              <a:defRPr/>
            </a:pPr>
            <a:r>
              <a:rPr kumimoji="0" lang="en-US" sz="6600" b="1" i="0" u="none" strike="noStrike" kern="1200" cap="none" spc="0" normalizeH="0" baseline="3000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26</a:t>
            </a:r>
            <a:r>
              <a:rPr kumimoji="0" lang="en-US" sz="66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And what do you benefit if you gain the whole world but lose your own soul? Is anything worth more than your soul? </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3955365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124200"/>
            <a:ext cx="12192000" cy="3696730"/>
          </a:xfrm>
        </p:spPr>
        <p:txBody>
          <a:bodyPr>
            <a:noAutofit/>
          </a:bodyPr>
          <a:lstStyle/>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I Corinthians 6:15-20 (NLT)</a:t>
            </a:r>
          </a:p>
        </p:txBody>
      </p:sp>
      <p:sp>
        <p:nvSpPr>
          <p:cNvPr id="4" name="Title 3"/>
          <p:cNvSpPr>
            <a:spLocks noGrp="1"/>
          </p:cNvSpPr>
          <p:nvPr>
            <p:ph type="title"/>
          </p:nvPr>
        </p:nvSpPr>
        <p:spPr>
          <a:xfrm>
            <a:off x="0" y="0"/>
            <a:ext cx="12192000" cy="25146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#2:  Your Body is Not Your Own</a:t>
            </a:r>
          </a:p>
        </p:txBody>
      </p:sp>
    </p:spTree>
    <p:extLst>
      <p:ext uri="{BB962C8B-B14F-4D97-AF65-F5344CB8AC3E}">
        <p14:creationId xmlns:p14="http://schemas.microsoft.com/office/powerpoint/2010/main" val="2592294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Corinthians 6:15-20 (NLT)</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87390"/>
          </a:xfrm>
        </p:spPr>
        <p:txBody>
          <a:bodyPr>
            <a:noAutofit/>
          </a:bodyPr>
          <a:lstStyle/>
          <a:p>
            <a:pPr marL="45720" indent="0" algn="l">
              <a:buNone/>
            </a:pPr>
            <a:r>
              <a:rPr lang="en-US" sz="6000" b="1" i="0" u="none" strike="noStrike" baseline="30000" dirty="0">
                <a:solidFill>
                  <a:srgbClr val="DEAC27"/>
                </a:solidFill>
                <a:effectLst/>
              </a:rPr>
              <a:t>15</a:t>
            </a:r>
            <a:r>
              <a:rPr lang="en-US" sz="6000" b="0" i="0" u="none" strike="noStrike" dirty="0">
                <a:solidFill>
                  <a:srgbClr val="000000"/>
                </a:solidFill>
                <a:effectLst/>
              </a:rPr>
              <a:t> Don't you realize that your bodies are actually parts of Christ? Should a man take his body, which is part of Christ, and join it to a prostitute? Never! </a:t>
            </a:r>
          </a:p>
        </p:txBody>
      </p:sp>
    </p:spTree>
    <p:extLst>
      <p:ext uri="{BB962C8B-B14F-4D97-AF65-F5344CB8AC3E}">
        <p14:creationId xmlns:p14="http://schemas.microsoft.com/office/powerpoint/2010/main" val="699251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Corinthians 6:15-20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lang="en-US" sz="6000" b="1" i="0" u="none" strike="noStrike" baseline="30000" dirty="0">
                <a:solidFill>
                  <a:srgbClr val="DEAC27"/>
                </a:solidFill>
                <a:effectLst/>
              </a:rPr>
              <a:t>16</a:t>
            </a:r>
            <a:r>
              <a:rPr lang="en-US" sz="6000" b="0" i="0" u="none" strike="noStrike" dirty="0">
                <a:solidFill>
                  <a:srgbClr val="000000"/>
                </a:solidFill>
                <a:effectLst/>
              </a:rPr>
              <a:t> And don't you realize that if a man joins himself to a prostitute, he becomes one body with her? </a:t>
            </a:r>
            <a:r>
              <a:rPr kumimoji="0" lang="en-US" sz="6000" b="0" i="0" u="none" strike="noStrike" kern="1200" cap="none" spc="0" normalizeH="0" baseline="0" noProof="0" dirty="0">
                <a:ln>
                  <a:noFill/>
                </a:ln>
                <a:solidFill>
                  <a:srgbClr val="000000"/>
                </a:solidFill>
                <a:effectLst/>
                <a:uLnTx/>
                <a:uFillTx/>
                <a:latin typeface="Trebuchet MS"/>
                <a:ea typeface="+mn-ea"/>
                <a:cs typeface="+mn-cs"/>
              </a:rPr>
              <a:t>For the Scriptures say, "The two are united into one." </a:t>
            </a:r>
          </a:p>
        </p:txBody>
      </p:sp>
    </p:spTree>
    <p:extLst>
      <p:ext uri="{BB962C8B-B14F-4D97-AF65-F5344CB8AC3E}">
        <p14:creationId xmlns:p14="http://schemas.microsoft.com/office/powerpoint/2010/main" val="144597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Corinthians 6:15-20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kumimoji="0" lang="en-US" sz="5900" b="1" i="0" u="none" strike="noStrike" kern="1200" cap="none" spc="0" normalizeH="0" baseline="30000" noProof="0" dirty="0">
                <a:ln>
                  <a:noFill/>
                </a:ln>
                <a:solidFill>
                  <a:srgbClr val="DEAC27"/>
                </a:solidFill>
                <a:effectLst/>
                <a:uLnTx/>
                <a:uFillTx/>
                <a:latin typeface="Trebuchet MS"/>
                <a:ea typeface="+mn-ea"/>
                <a:cs typeface="+mn-cs"/>
              </a:rPr>
              <a:t>17</a:t>
            </a:r>
            <a:r>
              <a:rPr kumimoji="0" lang="en-US" sz="5900" b="0" i="0" u="none" strike="noStrike" kern="1200" cap="none" spc="0" normalizeH="0" baseline="0" noProof="0" dirty="0">
                <a:ln>
                  <a:noFill/>
                </a:ln>
                <a:solidFill>
                  <a:srgbClr val="000000"/>
                </a:solidFill>
                <a:effectLst/>
                <a:uLnTx/>
                <a:uFillTx/>
                <a:latin typeface="Trebuchet MS"/>
                <a:ea typeface="+mn-ea"/>
                <a:cs typeface="+mn-cs"/>
              </a:rPr>
              <a:t> But the person who is joined to the Lord is one spirit with him.</a:t>
            </a:r>
          </a:p>
          <a:p>
            <a:pPr marL="45720" indent="0">
              <a:buClr>
                <a:srgbClr val="A379BB">
                  <a:lumMod val="75000"/>
                </a:srgbClr>
              </a:buClr>
              <a:buNone/>
              <a:defRPr/>
            </a:pPr>
            <a:r>
              <a:rPr kumimoji="0" lang="en-US" sz="5900" b="1" i="0" u="none" strike="noStrike" kern="1200" cap="none" spc="0" normalizeH="0" baseline="30000" noProof="0" dirty="0">
                <a:ln>
                  <a:noFill/>
                </a:ln>
                <a:solidFill>
                  <a:srgbClr val="DEAC27"/>
                </a:solidFill>
                <a:effectLst/>
                <a:uLnTx/>
                <a:uFillTx/>
                <a:latin typeface="Trebuchet MS"/>
                <a:ea typeface="+mn-ea"/>
                <a:cs typeface="+mn-cs"/>
              </a:rPr>
              <a:t>18</a:t>
            </a:r>
            <a:r>
              <a:rPr kumimoji="0" lang="en-US" sz="5900" b="0" i="0" u="none" strike="noStrike" kern="1200" cap="none" spc="0" normalizeH="0" baseline="0" noProof="0" dirty="0">
                <a:ln>
                  <a:noFill/>
                </a:ln>
                <a:solidFill>
                  <a:srgbClr val="000000"/>
                </a:solidFill>
                <a:effectLst/>
                <a:uLnTx/>
                <a:uFillTx/>
                <a:latin typeface="Trebuchet MS"/>
                <a:ea typeface="+mn-ea"/>
                <a:cs typeface="+mn-cs"/>
              </a:rPr>
              <a:t> Run from sexual sin! No other sin so clearly affects the body as this one does. For sexual immorality is a sin against your own body. </a:t>
            </a:r>
          </a:p>
        </p:txBody>
      </p:sp>
    </p:spTree>
    <p:extLst>
      <p:ext uri="{BB962C8B-B14F-4D97-AF65-F5344CB8AC3E}">
        <p14:creationId xmlns:p14="http://schemas.microsoft.com/office/powerpoint/2010/main" val="2447609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Corinthians 6:15-20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kumimoji="0" lang="en-US" sz="6000" b="1" i="0" u="none" strike="noStrike" kern="1200" cap="none" spc="0" normalizeH="0" baseline="30000" noProof="0" dirty="0">
                <a:ln>
                  <a:noFill/>
                </a:ln>
                <a:solidFill>
                  <a:srgbClr val="DEAC27"/>
                </a:solidFill>
                <a:effectLst/>
                <a:uLnTx/>
                <a:uFillTx/>
                <a:latin typeface="Trebuchet MS"/>
                <a:ea typeface="+mn-ea"/>
                <a:cs typeface="+mn-cs"/>
              </a:rPr>
              <a:t>19</a:t>
            </a:r>
            <a:r>
              <a:rPr kumimoji="0" lang="en-US" sz="6000" b="0" i="0" u="none" strike="noStrike" kern="1200" cap="none" spc="0" normalizeH="0" baseline="0" noProof="0" dirty="0">
                <a:ln>
                  <a:noFill/>
                </a:ln>
                <a:solidFill>
                  <a:srgbClr val="000000"/>
                </a:solidFill>
                <a:effectLst/>
                <a:uLnTx/>
                <a:uFillTx/>
                <a:latin typeface="Trebuchet MS"/>
                <a:ea typeface="+mn-ea"/>
                <a:cs typeface="+mn-cs"/>
              </a:rPr>
              <a:t> Don't you realize that your body is the temple of the Holy Spirit, who lives in you and was given to you by God? You do not belong to yourself, </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323516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Corinthians 6:15-20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kumimoji="0" lang="en-US" sz="6000" b="1" i="0" u="none" strike="noStrike" kern="1200" cap="none" spc="0" normalizeH="0" baseline="30000" noProof="0" dirty="0">
                <a:ln>
                  <a:noFill/>
                </a:ln>
                <a:solidFill>
                  <a:srgbClr val="DEAC27"/>
                </a:solidFill>
                <a:effectLst/>
                <a:uLnTx/>
                <a:uFillTx/>
                <a:latin typeface="Trebuchet MS"/>
                <a:ea typeface="+mn-ea"/>
                <a:cs typeface="+mn-cs"/>
              </a:rPr>
              <a:t>20</a:t>
            </a:r>
            <a:r>
              <a:rPr kumimoji="0" lang="en-US" sz="6000" b="0" i="0" u="none" strike="noStrike" kern="1200" cap="none" spc="0" normalizeH="0" baseline="0" noProof="0" dirty="0">
                <a:ln>
                  <a:noFill/>
                </a:ln>
                <a:solidFill>
                  <a:srgbClr val="000000"/>
                </a:solidFill>
                <a:effectLst/>
                <a:uLnTx/>
                <a:uFillTx/>
                <a:latin typeface="Trebuchet MS"/>
                <a:ea typeface="+mn-ea"/>
                <a:cs typeface="+mn-cs"/>
              </a:rPr>
              <a:t> for God bought you with a high price. So you must honor God with your body.</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2528416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399270"/>
            <a:ext cx="12192000" cy="44587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Matthew 28:19-20 (KJV)</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Acts 8:4 (KJV)</a:t>
            </a:r>
          </a:p>
        </p:txBody>
      </p:sp>
      <p:sp>
        <p:nvSpPr>
          <p:cNvPr id="4" name="Title 3"/>
          <p:cNvSpPr>
            <a:spLocks noGrp="1"/>
          </p:cNvSpPr>
          <p:nvPr>
            <p:ph type="title"/>
          </p:nvPr>
        </p:nvSpPr>
        <p:spPr>
          <a:xfrm>
            <a:off x="0" y="0"/>
            <a:ext cx="12192000" cy="1447800"/>
          </a:xfrm>
        </p:spPr>
        <p:txBody>
          <a:bodyPr/>
          <a:lstStyle/>
          <a:p>
            <a:pPr marL="0" indent="0" algn="l">
              <a:buNone/>
            </a:pPr>
            <a:r>
              <a:rPr lang="en-US" sz="6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#3:  Build the Kingdom</a:t>
            </a:r>
          </a:p>
        </p:txBody>
      </p:sp>
    </p:spTree>
    <p:extLst>
      <p:ext uri="{BB962C8B-B14F-4D97-AF65-F5344CB8AC3E}">
        <p14:creationId xmlns:p14="http://schemas.microsoft.com/office/powerpoint/2010/main" val="30895815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28:19-20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0" marR="0" indent="0">
              <a:lnSpc>
                <a:spcPct val="107000"/>
              </a:lnSpc>
              <a:spcBef>
                <a:spcPts val="0"/>
              </a:spcBef>
              <a:spcAft>
                <a:spcPts val="0"/>
              </a:spcAft>
              <a:buNone/>
            </a:pPr>
            <a:r>
              <a:rPr lang="en-US" sz="7200" b="1" baseline="30000" dirty="0">
                <a:effectLst/>
                <a:ea typeface="Calibri" panose="020F0502020204030204" pitchFamily="34" charset="0"/>
                <a:cs typeface="Times New Roman" panose="02020603050405020304" pitchFamily="18" charset="0"/>
              </a:rPr>
              <a:t>19</a:t>
            </a:r>
            <a:r>
              <a:rPr lang="en-US" sz="7200" dirty="0">
                <a:effectLst/>
                <a:ea typeface="Calibri" panose="020F0502020204030204" pitchFamily="34" charset="0"/>
                <a:cs typeface="Times New Roman" panose="02020603050405020304" pitchFamily="18" charset="0"/>
              </a:rPr>
              <a:t> Go ye therefore, and teach all nations, baptizing them in the name of the Father, and of the Son, and of the Holy Ghost:</a:t>
            </a:r>
          </a:p>
        </p:txBody>
      </p:sp>
    </p:spTree>
    <p:extLst>
      <p:ext uri="{BB962C8B-B14F-4D97-AF65-F5344CB8AC3E}">
        <p14:creationId xmlns:p14="http://schemas.microsoft.com/office/powerpoint/2010/main" val="1080091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Ephesians 4:11-16 (NLT)</a:t>
            </a:r>
          </a:p>
        </p:txBody>
      </p:sp>
      <p:sp>
        <p:nvSpPr>
          <p:cNvPr id="3" name="Content Placeholder 2"/>
          <p:cNvSpPr>
            <a:spLocks noGrp="1"/>
          </p:cNvSpPr>
          <p:nvPr>
            <p:ph sz="quarter" idx="13"/>
          </p:nvPr>
        </p:nvSpPr>
        <p:spPr>
          <a:xfrm>
            <a:off x="0" y="1066800"/>
            <a:ext cx="12192000" cy="5791200"/>
          </a:xfrm>
        </p:spPr>
        <p:txBody>
          <a:bodyPr>
            <a:noAutofit/>
          </a:bodyPr>
          <a:lstStyle/>
          <a:p>
            <a:pPr marL="45720" indent="0" algn="l">
              <a:buNone/>
            </a:pPr>
            <a:r>
              <a:rPr lang="en-US" sz="5400" b="1" i="0" u="none" strike="noStrike" baseline="30000" dirty="0">
                <a:solidFill>
                  <a:srgbClr val="DEAC27"/>
                </a:solidFill>
                <a:effectLst/>
              </a:rPr>
              <a:t>11</a:t>
            </a:r>
            <a:r>
              <a:rPr lang="en-US" sz="5400" b="0" i="0" u="none" strike="noStrike" dirty="0">
                <a:solidFill>
                  <a:srgbClr val="000000"/>
                </a:solidFill>
                <a:effectLst/>
              </a:rPr>
              <a:t> Now these are the gifts Christ gave to the church: the apostles, the prophets, the evangelists, and the pastors and teachers. </a:t>
            </a:r>
            <a:r>
              <a:rPr lang="en-US" sz="5400" b="1" i="0" u="none" strike="noStrike" baseline="30000" dirty="0">
                <a:solidFill>
                  <a:srgbClr val="DEAC27"/>
                </a:solidFill>
                <a:effectLst/>
              </a:rPr>
              <a:t>12</a:t>
            </a:r>
            <a:r>
              <a:rPr lang="en-US" sz="5400" b="0" i="0" u="none" strike="noStrike" dirty="0">
                <a:solidFill>
                  <a:srgbClr val="000000"/>
                </a:solidFill>
                <a:effectLst/>
              </a:rPr>
              <a:t> Their responsibility is to equip God's people to do his work and build up the church, the body of Christ. </a:t>
            </a:r>
            <a:endParaRPr lang="en-US" sz="5400" dirty="0"/>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28:19-20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7200" b="1" i="0" u="none" strike="noStrike" kern="1200" cap="none" spc="0" normalizeH="0" baseline="3000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20</a:t>
            </a:r>
            <a:r>
              <a:rPr kumimoji="0" lang="en-US" sz="72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Teaching them to observe all things whatsoever I have commanded you: and, lo, I am with you always, even unto the end of the world. Amen.</a:t>
            </a:r>
          </a:p>
        </p:txBody>
      </p:sp>
    </p:spTree>
    <p:extLst>
      <p:ext uri="{BB962C8B-B14F-4D97-AF65-F5344CB8AC3E}">
        <p14:creationId xmlns:p14="http://schemas.microsoft.com/office/powerpoint/2010/main" val="2695284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800" i="1" dirty="0">
                <a:solidFill>
                  <a:srgbClr val="A31D6A"/>
                </a:solidFill>
                <a:effectLst>
                  <a:outerShdw blurRad="38100" dist="38100" dir="2700000" algn="tl">
                    <a:srgbClr val="000000">
                      <a:alpha val="43137"/>
                    </a:srgbClr>
                  </a:outerShdw>
                </a:effectLst>
                <a:latin typeface="Trebuchet MS"/>
              </a:rPr>
              <a:t>Acts 8:4 (KJV)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371600"/>
            <a:ext cx="12192000" cy="5486400"/>
          </a:xfrm>
        </p:spPr>
        <p:txBody>
          <a:bodyPr>
            <a:noAutofit/>
          </a:bodyPr>
          <a:lstStyle/>
          <a:p>
            <a:pPr marL="45720" indent="0">
              <a:buClr>
                <a:srgbClr val="A379BB">
                  <a:lumMod val="75000"/>
                </a:srgbClr>
              </a:buClr>
              <a:buNone/>
              <a:defRPr/>
            </a:pPr>
            <a:r>
              <a:rPr lang="en-US" sz="8000" dirty="0">
                <a:solidFill>
                  <a:prstClr val="black">
                    <a:lumMod val="75000"/>
                    <a:lumOff val="25000"/>
                  </a:prstClr>
                </a:solidFill>
                <a:latin typeface="Trebuchet MS"/>
              </a:rPr>
              <a:t>Therefore they that were scattered abroad went every where preaching the word.</a:t>
            </a:r>
          </a:p>
        </p:txBody>
      </p:sp>
    </p:spTree>
    <p:extLst>
      <p:ext uri="{BB962C8B-B14F-4D97-AF65-F5344CB8AC3E}">
        <p14:creationId xmlns:p14="http://schemas.microsoft.com/office/powerpoint/2010/main" val="11690209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667000"/>
            <a:ext cx="12192000" cy="4153930"/>
          </a:xfrm>
        </p:spPr>
        <p:txBody>
          <a:bodyPr>
            <a:noAutofit/>
          </a:bodyPr>
          <a:lstStyle/>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Matthew 16:18-19 (KJV)</a:t>
            </a:r>
          </a:p>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Colossians 1:12-14 (NLT)</a:t>
            </a:r>
          </a:p>
        </p:txBody>
      </p:sp>
      <p:sp>
        <p:nvSpPr>
          <p:cNvPr id="4" name="Title 3"/>
          <p:cNvSpPr>
            <a:spLocks noGrp="1"/>
          </p:cNvSpPr>
          <p:nvPr>
            <p:ph type="title"/>
          </p:nvPr>
        </p:nvSpPr>
        <p:spPr>
          <a:xfrm>
            <a:off x="0" y="0"/>
            <a:ext cx="12192000" cy="23622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#4:  Kingdom of His Dear Son</a:t>
            </a:r>
          </a:p>
        </p:txBody>
      </p:sp>
    </p:spTree>
    <p:extLst>
      <p:ext uri="{BB962C8B-B14F-4D97-AF65-F5344CB8AC3E}">
        <p14:creationId xmlns:p14="http://schemas.microsoft.com/office/powerpoint/2010/main" val="39232491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latin typeface="Trebuchet MS"/>
              </a:rPr>
              <a:t>Matthew 16:18-19 (KJV)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4990"/>
          </a:xfrm>
        </p:spPr>
        <p:txBody>
          <a:bodyPr>
            <a:noAutofit/>
          </a:bodyPr>
          <a:lstStyle/>
          <a:p>
            <a:pPr marL="0" marR="0" indent="0">
              <a:lnSpc>
                <a:spcPct val="107000"/>
              </a:lnSpc>
              <a:spcBef>
                <a:spcPts val="0"/>
              </a:spcBef>
              <a:spcAft>
                <a:spcPts val="0"/>
              </a:spcAft>
              <a:buNone/>
            </a:pPr>
            <a:r>
              <a:rPr lang="en-US" sz="6000" b="1" baseline="30000" dirty="0">
                <a:effectLst/>
                <a:ea typeface="Calibri" panose="020F0502020204030204" pitchFamily="34" charset="0"/>
                <a:cs typeface="Times New Roman" panose="02020603050405020304" pitchFamily="18" charset="0"/>
              </a:rPr>
              <a:t>18</a:t>
            </a:r>
            <a:r>
              <a:rPr lang="en-US" sz="6000" dirty="0">
                <a:effectLst/>
                <a:ea typeface="Calibri" panose="020F0502020204030204" pitchFamily="34" charset="0"/>
                <a:cs typeface="Times New Roman" panose="02020603050405020304" pitchFamily="18" charset="0"/>
              </a:rPr>
              <a:t> And I say also unto thee, That thou art Peter, and upon this rock I will build my church; and the gates of hell shall not prevail against it.</a:t>
            </a:r>
          </a:p>
        </p:txBody>
      </p:sp>
    </p:spTree>
    <p:extLst>
      <p:ext uri="{BB962C8B-B14F-4D97-AF65-F5344CB8AC3E}">
        <p14:creationId xmlns:p14="http://schemas.microsoft.com/office/powerpoint/2010/main" val="16648203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latin typeface="Trebuchet MS"/>
              </a:rPr>
              <a:t>Matthew 16:18-19 (KJV)</a:t>
            </a:r>
            <a:endParaRPr lang="en-US" sz="80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19</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And I will give unto thee the keys of the kingdom of heaven: and whatsoever thou shalt bind on earth shall be bound in heaven: and whatsoever thou shalt loose on earth shall be loosed in heaven.</a:t>
            </a:r>
          </a:p>
        </p:txBody>
      </p:sp>
    </p:spTree>
    <p:extLst>
      <p:ext uri="{BB962C8B-B14F-4D97-AF65-F5344CB8AC3E}">
        <p14:creationId xmlns:p14="http://schemas.microsoft.com/office/powerpoint/2010/main" val="3561437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latin typeface="Trebuchet MS"/>
              </a:rPr>
              <a:t>Colossians 1:12-14 (NLT)</a:t>
            </a:r>
            <a:endParaRPr lang="en-US" sz="60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Clr>
                <a:srgbClr val="A379BB">
                  <a:lumMod val="75000"/>
                </a:srgbClr>
              </a:buClr>
              <a:buNone/>
              <a:defRPr/>
            </a:pPr>
            <a:r>
              <a:rPr lang="en-US" sz="6600" b="1" i="0" u="none" strike="noStrike" baseline="30000" dirty="0">
                <a:solidFill>
                  <a:srgbClr val="DEAC27"/>
                </a:solidFill>
                <a:effectLst/>
              </a:rPr>
              <a:t>12</a:t>
            </a:r>
            <a:r>
              <a:rPr lang="en-US" sz="6600" b="0" i="0" u="none" strike="noStrike" dirty="0">
                <a:solidFill>
                  <a:srgbClr val="000000"/>
                </a:solidFill>
                <a:effectLst/>
              </a:rPr>
              <a:t> always thanking the Father. He has enabled you to share in the inheritance that belongs to his people, who live in the light.</a:t>
            </a:r>
            <a:r>
              <a:rPr lang="en-US" sz="6600" b="0" i="0" dirty="0">
                <a:solidFill>
                  <a:srgbClr val="000000"/>
                </a:solidFill>
                <a:effectLst/>
              </a:rPr>
              <a:t> </a:t>
            </a:r>
            <a:endParaRPr lang="en-US" sz="6600" dirty="0">
              <a:solidFill>
                <a:prstClr val="black">
                  <a:lumMod val="75000"/>
                  <a:lumOff val="25000"/>
                </a:prstClr>
              </a:solidFill>
            </a:endParaRPr>
          </a:p>
        </p:txBody>
      </p:sp>
    </p:spTree>
    <p:extLst>
      <p:ext uri="{BB962C8B-B14F-4D97-AF65-F5344CB8AC3E}">
        <p14:creationId xmlns:p14="http://schemas.microsoft.com/office/powerpoint/2010/main" val="27389634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0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Colossians 1:12-14 (NLT)</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6400" b="1" i="0" u="none" strike="noStrike" kern="1200" cap="none" spc="0" normalizeH="0" baseline="30000" noProof="0" dirty="0">
                <a:ln>
                  <a:noFill/>
                </a:ln>
                <a:solidFill>
                  <a:srgbClr val="DEAC27"/>
                </a:solidFill>
                <a:effectLst/>
                <a:uLnTx/>
                <a:uFillTx/>
                <a:latin typeface="Trebuchet MS"/>
                <a:ea typeface="+mn-ea"/>
                <a:cs typeface="+mn-cs"/>
              </a:rPr>
              <a:t>13</a:t>
            </a:r>
            <a:r>
              <a:rPr kumimoji="0" lang="en-US" sz="6400" b="0" i="0" u="none" strike="noStrike" kern="1200" cap="none" spc="0" normalizeH="0" baseline="0" noProof="0" dirty="0">
                <a:ln>
                  <a:noFill/>
                </a:ln>
                <a:solidFill>
                  <a:srgbClr val="000000"/>
                </a:solidFill>
                <a:effectLst/>
                <a:uLnTx/>
                <a:uFillTx/>
                <a:latin typeface="Trebuchet MS"/>
                <a:ea typeface="+mn-ea"/>
                <a:cs typeface="+mn-cs"/>
              </a:rPr>
              <a:t> For he has rescued us from the kingdom of darkness and transferred us into the Kingdom of his dear Son, </a:t>
            </a:r>
            <a:r>
              <a:rPr kumimoji="0" lang="en-US" sz="6400" b="1" i="0" u="none" strike="noStrike" kern="1200" cap="none" spc="0" normalizeH="0" baseline="30000" noProof="0" dirty="0">
                <a:ln>
                  <a:noFill/>
                </a:ln>
                <a:solidFill>
                  <a:srgbClr val="DEAC27"/>
                </a:solidFill>
                <a:effectLst/>
                <a:uLnTx/>
                <a:uFillTx/>
                <a:latin typeface="Trebuchet MS"/>
                <a:ea typeface="+mn-ea"/>
                <a:cs typeface="+mn-cs"/>
              </a:rPr>
              <a:t>14</a:t>
            </a:r>
            <a:r>
              <a:rPr kumimoji="0" lang="en-US" sz="6400" b="0" i="0" u="none" strike="noStrike" kern="1200" cap="none" spc="0" normalizeH="0" baseline="0" noProof="0" dirty="0">
                <a:ln>
                  <a:noFill/>
                </a:ln>
                <a:solidFill>
                  <a:srgbClr val="000000"/>
                </a:solidFill>
                <a:effectLst/>
                <a:uLnTx/>
                <a:uFillTx/>
                <a:latin typeface="Trebuchet MS"/>
                <a:ea typeface="+mn-ea"/>
                <a:cs typeface="+mn-cs"/>
              </a:rPr>
              <a:t> who purchased our freedom and forgave our sins.</a:t>
            </a:r>
            <a:endParaRPr kumimoji="0" lang="en-US" sz="6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endParaRPr>
          </a:p>
        </p:txBody>
      </p:sp>
    </p:spTree>
    <p:extLst>
      <p:ext uri="{BB962C8B-B14F-4D97-AF65-F5344CB8AC3E}">
        <p14:creationId xmlns:p14="http://schemas.microsoft.com/office/powerpoint/2010/main" val="2455427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657600"/>
            <a:ext cx="12192000" cy="31633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I Corinthians 15:58 (KJV)</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Matthew 6:33 (KJV)</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Acts 20:22-27 (NLT)</a:t>
            </a:r>
          </a:p>
        </p:txBody>
      </p:sp>
      <p:sp>
        <p:nvSpPr>
          <p:cNvPr id="4" name="Title 3"/>
          <p:cNvSpPr>
            <a:spLocks noGrp="1"/>
          </p:cNvSpPr>
          <p:nvPr>
            <p:ph type="title"/>
          </p:nvPr>
        </p:nvSpPr>
        <p:spPr>
          <a:xfrm>
            <a:off x="0" y="0"/>
            <a:ext cx="12192000" cy="3429000"/>
          </a:xfrm>
        </p:spPr>
        <p:txBody>
          <a:bodyPr/>
          <a:lstStyle/>
          <a:p>
            <a:pPr marL="0" indent="0" algn="l">
              <a:buNone/>
            </a:pPr>
            <a:r>
              <a:rPr lang="en-US" sz="6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#5:  Are You Involved with Building the Kingdom, Not Just Coming to Worship?</a:t>
            </a:r>
          </a:p>
        </p:txBody>
      </p:sp>
    </p:spTree>
    <p:extLst>
      <p:ext uri="{BB962C8B-B14F-4D97-AF65-F5344CB8AC3E}">
        <p14:creationId xmlns:p14="http://schemas.microsoft.com/office/powerpoint/2010/main" val="36344359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Corinthians 15:58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3590"/>
          </a:xfrm>
        </p:spPr>
        <p:txBody>
          <a:bodyPr>
            <a:noAutofit/>
          </a:bodyPr>
          <a:lstStyle/>
          <a:p>
            <a:pPr marL="45720" indent="0">
              <a:buClr>
                <a:srgbClr val="A379BB">
                  <a:lumMod val="75000"/>
                </a:srgbClr>
              </a:buClr>
              <a:buNone/>
              <a:defRPr/>
            </a:pPr>
            <a:r>
              <a:rPr lang="en-US" sz="6000" dirty="0">
                <a:solidFill>
                  <a:prstClr val="black">
                    <a:lumMod val="75000"/>
                    <a:lumOff val="25000"/>
                  </a:prstClr>
                </a:solidFill>
                <a:latin typeface="Trebuchet MS"/>
              </a:rPr>
              <a:t>Therefore, my beloved brethren, be ye stedfast, unmoveable, always abounding in the work of the Lord, forasmuch as ye know that your labour is not in vain in the Lord.</a:t>
            </a:r>
          </a:p>
        </p:txBody>
      </p:sp>
    </p:spTree>
    <p:extLst>
      <p:ext uri="{BB962C8B-B14F-4D97-AF65-F5344CB8AC3E}">
        <p14:creationId xmlns:p14="http://schemas.microsoft.com/office/powerpoint/2010/main" val="2076376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367790"/>
          </a:xfrm>
        </p:spPr>
        <p:txBody>
          <a:bodyPr>
            <a:noAutofit/>
          </a:bodyPr>
          <a:lstStyle/>
          <a:p>
            <a:pPr marL="0" indent="0" algn="ctr">
              <a:buNone/>
            </a:pPr>
            <a:r>
              <a:rPr lang="en-US" sz="8800" i="1" dirty="0">
                <a:solidFill>
                  <a:srgbClr val="A31D6A"/>
                </a:solidFill>
                <a:effectLst>
                  <a:outerShdw blurRad="38100" dist="38100" dir="2700000" algn="tl">
                    <a:srgbClr val="000000">
                      <a:alpha val="43137"/>
                    </a:srgbClr>
                  </a:outerShdw>
                </a:effectLst>
                <a:latin typeface="Trebuchet MS"/>
              </a:rPr>
              <a:t>Matthew 6:33 (KJV)</a:t>
            </a:r>
            <a:endParaRPr lang="en-US" sz="88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371600"/>
            <a:ext cx="12192000" cy="5486400"/>
          </a:xfrm>
        </p:spPr>
        <p:txBody>
          <a:bodyPr>
            <a:noAutofit/>
          </a:bodyPr>
          <a:lstStyle/>
          <a:p>
            <a:pPr marL="45720" indent="0">
              <a:buClr>
                <a:srgbClr val="A379BB">
                  <a:lumMod val="75000"/>
                </a:srgbClr>
              </a:buClr>
              <a:buNone/>
              <a:defRPr/>
            </a:pPr>
            <a:r>
              <a:rPr lang="en-US" sz="7200" dirty="0">
                <a:solidFill>
                  <a:prstClr val="black">
                    <a:lumMod val="75000"/>
                    <a:lumOff val="25000"/>
                  </a:prstClr>
                </a:solidFill>
                <a:latin typeface="Trebuchet MS"/>
              </a:rPr>
              <a:t>But seek ye first the kingdom of God, and his righteousness; and all these things shall be added unto you.</a:t>
            </a:r>
          </a:p>
        </p:txBody>
      </p:sp>
    </p:spTree>
    <p:extLst>
      <p:ext uri="{BB962C8B-B14F-4D97-AF65-F5344CB8AC3E}">
        <p14:creationId xmlns:p14="http://schemas.microsoft.com/office/powerpoint/2010/main" val="3463484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0751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4:11-16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799"/>
            <a:ext cx="12192000" cy="5791202"/>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DEAC27"/>
                </a:solidFill>
                <a:effectLst/>
                <a:uLnTx/>
                <a:uFillTx/>
                <a:latin typeface="Trebuchet MS"/>
                <a:ea typeface="+mn-ea"/>
                <a:cs typeface="+mn-cs"/>
              </a:rPr>
              <a:t>13</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This will continue until we all come to such unity in our faith and knowledge of God's Son that we will be mature in the Lord, measuring up to the full and complete standard of Christ.</a:t>
            </a:r>
          </a:p>
        </p:txBody>
      </p:sp>
    </p:spTree>
    <p:extLst>
      <p:ext uri="{BB962C8B-B14F-4D97-AF65-F5344CB8AC3E}">
        <p14:creationId xmlns:p14="http://schemas.microsoft.com/office/powerpoint/2010/main" val="31412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latin typeface="Trebuchet MS"/>
              </a:rPr>
              <a:t>Acts 20:22-27 (NLT)</a:t>
            </a:r>
            <a:endParaRPr lang="en-US" sz="60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45720" indent="0" algn="l">
              <a:buNone/>
            </a:pPr>
            <a:r>
              <a:rPr lang="en-US" sz="5400" b="1" i="0" u="none" strike="noStrike" baseline="30000" dirty="0">
                <a:solidFill>
                  <a:srgbClr val="DEAC27"/>
                </a:solidFill>
                <a:effectLst/>
              </a:rPr>
              <a:t>22</a:t>
            </a:r>
            <a:r>
              <a:rPr lang="en-US" sz="5400" b="0" i="0" u="none" strike="noStrike" dirty="0">
                <a:solidFill>
                  <a:srgbClr val="000000"/>
                </a:solidFill>
                <a:effectLst/>
              </a:rPr>
              <a:t> "And now I am bound by the Spirit to go to Jerusalem. I don't know what awaits me, </a:t>
            </a:r>
          </a:p>
          <a:p>
            <a:pPr marL="45720" indent="0" algn="l">
              <a:buNone/>
            </a:pPr>
            <a:r>
              <a:rPr lang="en-US" sz="5400" b="1" i="0" u="none" strike="noStrike" baseline="30000" dirty="0">
                <a:solidFill>
                  <a:srgbClr val="DEAC27"/>
                </a:solidFill>
                <a:effectLst/>
              </a:rPr>
              <a:t>23</a:t>
            </a:r>
            <a:r>
              <a:rPr lang="en-US" sz="5400" b="0" i="0" u="none" strike="noStrike" dirty="0">
                <a:solidFill>
                  <a:srgbClr val="000000"/>
                </a:solidFill>
                <a:effectLst/>
              </a:rPr>
              <a:t> except that the Holy Spirit tells me in city after city that jail and suffering lie ahead. </a:t>
            </a:r>
          </a:p>
        </p:txBody>
      </p:sp>
    </p:spTree>
    <p:extLst>
      <p:ext uri="{BB962C8B-B14F-4D97-AF65-F5344CB8AC3E}">
        <p14:creationId xmlns:p14="http://schemas.microsoft.com/office/powerpoint/2010/main" val="1611701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0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Acts 20:22-27 (NLT)</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DEAC27"/>
                </a:solidFill>
                <a:effectLst/>
                <a:uLnTx/>
                <a:uFillTx/>
                <a:latin typeface="Trebuchet MS"/>
                <a:ea typeface="+mn-ea"/>
                <a:cs typeface="+mn-cs"/>
              </a:rPr>
              <a:t>24</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But my life is worth nothing to me unless I use it for finishing the work assigned me by the Lord Jesus—the work of telling others the Good News about the wonderful grace of God.</a:t>
            </a:r>
          </a:p>
        </p:txBody>
      </p:sp>
    </p:spTree>
    <p:extLst>
      <p:ext uri="{BB962C8B-B14F-4D97-AF65-F5344CB8AC3E}">
        <p14:creationId xmlns:p14="http://schemas.microsoft.com/office/powerpoint/2010/main" val="1160895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0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Acts 20:22-27 (NLT)</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DEAC27"/>
                </a:solidFill>
                <a:effectLst/>
                <a:uLnTx/>
                <a:uFillTx/>
                <a:latin typeface="Trebuchet MS"/>
                <a:ea typeface="+mn-ea"/>
                <a:cs typeface="+mn-cs"/>
              </a:rPr>
              <a:t>25</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"And now I know that none of you to whom I have preached the Kingdom will ever see me again. </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DEAC27"/>
                </a:solidFill>
                <a:effectLst/>
                <a:uLnTx/>
                <a:uFillTx/>
                <a:latin typeface="Trebuchet MS"/>
                <a:ea typeface="+mn-ea"/>
                <a:cs typeface="+mn-cs"/>
              </a:rPr>
              <a:t>26</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I declare today that I have been faithful. If anyone suffers eternal death, it's not my fault, </a:t>
            </a:r>
          </a:p>
        </p:txBody>
      </p:sp>
    </p:spTree>
    <p:extLst>
      <p:ext uri="{BB962C8B-B14F-4D97-AF65-F5344CB8AC3E}">
        <p14:creationId xmlns:p14="http://schemas.microsoft.com/office/powerpoint/2010/main" val="1007581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0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Acts 20:22-27 (NLT)</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srgbClr val="DEAC27"/>
                </a:solidFill>
                <a:effectLst/>
                <a:uLnTx/>
                <a:uFillTx/>
                <a:latin typeface="Trebuchet MS"/>
                <a:ea typeface="+mn-ea"/>
                <a:cs typeface="+mn-cs"/>
              </a:rPr>
              <a:t>27</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for I didn't shrink from declaring all that God wants you to know.</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629946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3C33D127-1832-E655-0B0E-7AA64F4F0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3" name="Rectangle 2"/>
          <p:cNvSpPr>
            <a:spLocks noGrp="1"/>
          </p:cNvSpPr>
          <p:nvPr>
            <p:ph type="title" idx="4294967295"/>
          </p:nvPr>
        </p:nvSpPr>
        <p:spPr bwMode="auto">
          <a:xfrm>
            <a:off x="2819400" y="0"/>
            <a:ext cx="9220200" cy="6781800"/>
          </a:xfrm>
          <a:noFill/>
        </p:spPr>
        <p:txBody>
          <a:bodyPr vert="horz" wrap="square" lIns="91440" tIns="45720" rIns="91440" bIns="45720" numCol="1" rtlCol="0" anchor="t" anchorCtr="0" compatLnSpc="1">
            <a:prstTxWarp prst="textNoShape">
              <a:avLst/>
            </a:prstTxWarp>
            <a:noAutofit/>
          </a:bodyPr>
          <a:lstStyle/>
          <a:p>
            <a:pPr marL="0" indent="0" algn="ctr">
              <a:buNone/>
            </a:pP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 …that Christ died for our sins according to the scriptures;</a:t>
            </a:r>
            <a:b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b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And that he was buried, and that he rose again the third day according to the scriptures:</a:t>
            </a:r>
            <a:endParaRPr lang="en-US" sz="6500" i="1" dirty="0">
              <a:solidFill>
                <a:srgbClr val="0070C0"/>
              </a:solidFill>
              <a:effectLst/>
              <a:latin typeface="Brush Script MT" pitchFamily="66" charset="0"/>
            </a:endParaRPr>
          </a:p>
        </p:txBody>
      </p:sp>
    </p:spTree>
    <p:extLst>
      <p:ext uri="{BB962C8B-B14F-4D97-AF65-F5344CB8AC3E}">
        <p14:creationId xmlns:p14="http://schemas.microsoft.com/office/powerpoint/2010/main" val="14012677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0751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4:11-16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799"/>
            <a:ext cx="12192000" cy="5791202"/>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DEAC27"/>
                </a:solidFill>
                <a:effectLst/>
                <a:uLnTx/>
                <a:uFillTx/>
                <a:latin typeface="Trebuchet MS"/>
                <a:ea typeface="+mn-ea"/>
                <a:cs typeface="+mn-cs"/>
              </a:rPr>
              <a:t>14</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Then we will no longer be immature like children. We won't be tossed and blown about by every wind of new teaching. We will not be influenced when people try to trick us with lies so clever they sound like the truth. </a:t>
            </a:r>
          </a:p>
        </p:txBody>
      </p:sp>
    </p:spTree>
    <p:extLst>
      <p:ext uri="{BB962C8B-B14F-4D97-AF65-F5344CB8AC3E}">
        <p14:creationId xmlns:p14="http://schemas.microsoft.com/office/powerpoint/2010/main" val="3023846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0751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4:11-16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799"/>
            <a:ext cx="12192000" cy="5791202"/>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DEAC27"/>
                </a:solidFill>
                <a:effectLst/>
                <a:uLnTx/>
                <a:uFillTx/>
                <a:latin typeface="Trebuchet MS"/>
                <a:ea typeface="+mn-ea"/>
                <a:cs typeface="+mn-cs"/>
              </a:rPr>
              <a:t>15</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Instead, we will speak the truth in love, growing in every way more and more like Christ, who is the head of his body, the church. </a:t>
            </a:r>
          </a:p>
        </p:txBody>
      </p:sp>
    </p:spTree>
    <p:extLst>
      <p:ext uri="{BB962C8B-B14F-4D97-AF65-F5344CB8AC3E}">
        <p14:creationId xmlns:p14="http://schemas.microsoft.com/office/powerpoint/2010/main" val="3274865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0751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4:11-16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799"/>
            <a:ext cx="12192000" cy="5791202"/>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srgbClr val="DEAC27"/>
                </a:solidFill>
                <a:effectLst/>
                <a:uLnTx/>
                <a:uFillTx/>
                <a:latin typeface="Trebuchet MS"/>
                <a:ea typeface="+mn-ea"/>
                <a:cs typeface="+mn-cs"/>
              </a:rPr>
              <a:t>16</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He makes the whole body fit together perfectly. As each part does its own special work, it helps the other parts grow, so that the whole body is healthy and growing and full of love.</a:t>
            </a:r>
          </a:p>
        </p:txBody>
      </p:sp>
    </p:spTree>
    <p:extLst>
      <p:ext uri="{BB962C8B-B14F-4D97-AF65-F5344CB8AC3E}">
        <p14:creationId xmlns:p14="http://schemas.microsoft.com/office/powerpoint/2010/main" val="305908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20930"/>
          </a:xfrm>
        </p:spPr>
        <p:txBody>
          <a:bodyPr>
            <a:noAutofit/>
          </a:bodyPr>
          <a:lstStyle/>
          <a:p>
            <a:pPr marL="45720" indent="0">
              <a:lnSpc>
                <a:spcPct val="80000"/>
              </a:lnSpc>
              <a:buClr>
                <a:srgbClr val="C00000"/>
              </a:buClr>
              <a:buNone/>
            </a:pPr>
            <a:r>
              <a:rPr lang="en-US" sz="5000" b="1" i="1" dirty="0">
                <a:effectLst>
                  <a:outerShdw blurRad="38100" dist="38100" dir="2700000" algn="tl">
                    <a:srgbClr val="000000">
                      <a:alpha val="43137"/>
                    </a:srgbClr>
                  </a:outerShdw>
                </a:effectLst>
              </a:rPr>
              <a:t>Five Points:</a:t>
            </a:r>
          </a:p>
          <a:p>
            <a:pPr marL="960120" indent="-914400">
              <a:lnSpc>
                <a:spcPct val="80000"/>
              </a:lnSpc>
              <a:buClr>
                <a:srgbClr val="C00000"/>
              </a:buClr>
              <a:buFont typeface="+mj-lt"/>
              <a:buAutoNum type="arabicPeriod"/>
            </a:pPr>
            <a:r>
              <a:rPr lang="en-US" sz="4500" b="1" i="1" dirty="0">
                <a:effectLst>
                  <a:outerShdw blurRad="38100" dist="38100" dir="2700000" algn="tl">
                    <a:srgbClr val="000000">
                      <a:alpha val="43137"/>
                    </a:srgbClr>
                  </a:outerShdw>
                </a:effectLst>
              </a:rPr>
              <a:t>Surrender = Stop Resisting GOD and Submit to His Authority, His Will for Your Life. What is Your Spiritual Gift? Are You Using It?</a:t>
            </a:r>
          </a:p>
          <a:p>
            <a:pPr marL="960120" indent="-914400">
              <a:lnSpc>
                <a:spcPct val="80000"/>
              </a:lnSpc>
              <a:buClr>
                <a:srgbClr val="C00000"/>
              </a:buClr>
              <a:buFont typeface="+mj-lt"/>
              <a:buAutoNum type="arabicPeriod"/>
            </a:pPr>
            <a:r>
              <a:rPr lang="en-US" sz="4500" b="1" i="1" dirty="0">
                <a:effectLst>
                  <a:outerShdw blurRad="38100" dist="38100" dir="2700000" algn="tl">
                    <a:srgbClr val="000000">
                      <a:alpha val="43137"/>
                    </a:srgbClr>
                  </a:outerShdw>
                </a:effectLst>
              </a:rPr>
              <a:t>Your Body is Not Your Own.</a:t>
            </a:r>
          </a:p>
          <a:p>
            <a:pPr marL="960120" indent="-914400">
              <a:lnSpc>
                <a:spcPct val="80000"/>
              </a:lnSpc>
              <a:buClr>
                <a:srgbClr val="C00000"/>
              </a:buClr>
              <a:buFont typeface="+mj-lt"/>
              <a:buAutoNum type="arabicPeriod"/>
            </a:pPr>
            <a:r>
              <a:rPr lang="en-US" sz="4500" b="1" i="1" dirty="0">
                <a:effectLst>
                  <a:outerShdw blurRad="38100" dist="38100" dir="2700000" algn="tl">
                    <a:srgbClr val="000000">
                      <a:alpha val="43137"/>
                    </a:srgbClr>
                  </a:outerShdw>
                </a:effectLst>
              </a:rPr>
              <a:t>Build the Kingdom.</a:t>
            </a:r>
          </a:p>
          <a:p>
            <a:pPr marL="960120" indent="-914400">
              <a:lnSpc>
                <a:spcPct val="80000"/>
              </a:lnSpc>
              <a:buClr>
                <a:srgbClr val="C00000"/>
              </a:buClr>
              <a:buFont typeface="+mj-lt"/>
              <a:buAutoNum type="arabicPeriod"/>
            </a:pPr>
            <a:r>
              <a:rPr lang="en-US" sz="4500" b="1" i="1" dirty="0">
                <a:effectLst>
                  <a:outerShdw blurRad="38100" dist="38100" dir="2700000" algn="tl">
                    <a:srgbClr val="000000">
                      <a:alpha val="43137"/>
                    </a:srgbClr>
                  </a:outerShdw>
                </a:effectLst>
              </a:rPr>
              <a:t>Kingdom of His Dear Son.</a:t>
            </a:r>
          </a:p>
          <a:p>
            <a:pPr marL="960120" indent="-914400">
              <a:lnSpc>
                <a:spcPct val="80000"/>
              </a:lnSpc>
              <a:buClr>
                <a:srgbClr val="C00000"/>
              </a:buClr>
              <a:buFont typeface="+mj-lt"/>
              <a:buAutoNum type="arabicPeriod"/>
            </a:pPr>
            <a:r>
              <a:rPr lang="en-US" sz="4500" b="1" i="1" dirty="0">
                <a:effectLst>
                  <a:outerShdw blurRad="38100" dist="38100" dir="2700000" algn="tl">
                    <a:srgbClr val="000000">
                      <a:alpha val="43137"/>
                    </a:srgbClr>
                  </a:outerShdw>
                </a:effectLst>
              </a:rPr>
              <a:t>Are You Involved with Building the Kingdom, Not Just Coming to Worship?</a:t>
            </a:r>
          </a:p>
        </p:txBody>
      </p:sp>
    </p:spTree>
    <p:extLst>
      <p:ext uri="{BB962C8B-B14F-4D97-AF65-F5344CB8AC3E}">
        <p14:creationId xmlns:p14="http://schemas.microsoft.com/office/powerpoint/2010/main" val="1253636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5867400"/>
            <a:ext cx="12192000" cy="953530"/>
          </a:xfrm>
        </p:spPr>
        <p:txBody>
          <a:bodyPr>
            <a:noAutofit/>
          </a:bodyPr>
          <a:lstStyle/>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Matthew 16:24-26 (NLT)</a:t>
            </a:r>
          </a:p>
        </p:txBody>
      </p:sp>
      <p:sp>
        <p:nvSpPr>
          <p:cNvPr id="4" name="Title 3"/>
          <p:cNvSpPr>
            <a:spLocks noGrp="1"/>
          </p:cNvSpPr>
          <p:nvPr>
            <p:ph type="title"/>
          </p:nvPr>
        </p:nvSpPr>
        <p:spPr>
          <a:xfrm>
            <a:off x="0" y="0"/>
            <a:ext cx="12192000" cy="55626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#1:  Surrender = Stop Resisting GOD and Submit to His Authority, His Will for Your Life. </a:t>
            </a:r>
            <a:b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b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What is Your Spiritual Gift? </a:t>
            </a:r>
            <a:b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b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Are You Using It?</a:t>
            </a:r>
          </a:p>
        </p:txBody>
      </p:sp>
    </p:spTree>
    <p:extLst>
      <p:ext uri="{BB962C8B-B14F-4D97-AF65-F5344CB8AC3E}">
        <p14:creationId xmlns:p14="http://schemas.microsoft.com/office/powerpoint/2010/main" val="1394343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16:24-26 (NLT)</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268200" cy="5711190"/>
          </a:xfrm>
        </p:spPr>
        <p:txBody>
          <a:bodyPr>
            <a:noAutofit/>
          </a:bodyPr>
          <a:lstStyle/>
          <a:p>
            <a:pPr marL="0" marR="0" indent="0">
              <a:lnSpc>
                <a:spcPct val="107000"/>
              </a:lnSpc>
              <a:spcBef>
                <a:spcPts val="0"/>
              </a:spcBef>
              <a:spcAft>
                <a:spcPts val="0"/>
              </a:spcAft>
              <a:buNone/>
            </a:pPr>
            <a:r>
              <a:rPr lang="en-US" sz="6600" b="1" baseline="30000" dirty="0">
                <a:effectLst/>
                <a:ea typeface="Calibri" panose="020F0502020204030204" pitchFamily="34" charset="0"/>
                <a:cs typeface="Times New Roman" panose="02020603050405020304" pitchFamily="18" charset="0"/>
              </a:rPr>
              <a:t>24</a:t>
            </a:r>
            <a:r>
              <a:rPr lang="en-US" sz="6600" dirty="0">
                <a:effectLst/>
                <a:ea typeface="Calibri" panose="020F0502020204030204" pitchFamily="34" charset="0"/>
                <a:cs typeface="Times New Roman" panose="02020603050405020304" pitchFamily="18" charset="0"/>
              </a:rPr>
              <a:t> Then Jesus said to his disciples, "If any of you wants to be my follower, you must give up your own way, take up your cross, and follow me. </a:t>
            </a:r>
          </a:p>
        </p:txBody>
      </p:sp>
    </p:spTree>
    <p:extLst>
      <p:ext uri="{BB962C8B-B14F-4D97-AF65-F5344CB8AC3E}">
        <p14:creationId xmlns:p14="http://schemas.microsoft.com/office/powerpoint/2010/main" val="4290394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126</TotalTime>
  <Words>1451</Words>
  <Application>Microsoft Office PowerPoint</Application>
  <PresentationFormat>Widescreen</PresentationFormat>
  <Paragraphs>101</Paragraphs>
  <Slides>39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Bahnschrift</vt:lpstr>
      <vt:lpstr>Brush Script MT</vt:lpstr>
      <vt:lpstr>Calibri</vt:lpstr>
      <vt:lpstr>Franklin Gothic Medium</vt:lpstr>
      <vt:lpstr>Georgia</vt:lpstr>
      <vt:lpstr>Trebuchet MS</vt:lpstr>
      <vt:lpstr>Wingdings</vt:lpstr>
      <vt:lpstr>Slipstream</vt:lpstr>
      <vt:lpstr>Loving God Back Means Surrendering Your Life to Build the Kingdom of His Dear Son</vt:lpstr>
      <vt:lpstr>Ephesians 4:11-16 (NLT)</vt:lpstr>
      <vt:lpstr>Ephesians 4:11-16 (NLT)</vt:lpstr>
      <vt:lpstr>Ephesians 4:11-16 (NLT)</vt:lpstr>
      <vt:lpstr>Ephesians 4:11-16 (NLT)</vt:lpstr>
      <vt:lpstr>Ephesians 4:11-16 (NLT)</vt:lpstr>
      <vt:lpstr>PowerPoint Presentation</vt:lpstr>
      <vt:lpstr>Point #1:  Surrender = Stop Resisting GOD and Submit to His Authority, His Will for Your Life.  What is Your Spiritual Gift?  Are You Using It?</vt:lpstr>
      <vt:lpstr>Matthew 16:24-26 (NLT)</vt:lpstr>
      <vt:lpstr>Matthew 16:24-26 (NLT)</vt:lpstr>
      <vt:lpstr>Matthew 16:24-26 (NLT)</vt:lpstr>
      <vt:lpstr>Point #2:  Your Body is Not Your Own</vt:lpstr>
      <vt:lpstr>I Corinthians 6:15-20 (NLT)</vt:lpstr>
      <vt:lpstr>I Corinthians 6:15-20 (NLT)</vt:lpstr>
      <vt:lpstr>I Corinthians 6:15-20 (NLT)</vt:lpstr>
      <vt:lpstr>I Corinthians 6:15-20 (NLT)</vt:lpstr>
      <vt:lpstr>I Corinthians 6:15-20 (NLT)</vt:lpstr>
      <vt:lpstr>Point #3:  Build the Kingdom</vt:lpstr>
      <vt:lpstr>Matthew 28:19-20 (KJV)</vt:lpstr>
      <vt:lpstr>Matthew 28:19-20 (KJV)</vt:lpstr>
      <vt:lpstr>Acts 8:4 (KJV)</vt:lpstr>
      <vt:lpstr>Point #4:  Kingdom of His Dear Son</vt:lpstr>
      <vt:lpstr>Matthew 16:18-19 (KJV)</vt:lpstr>
      <vt:lpstr>Matthew 16:18-19 (KJV)</vt:lpstr>
      <vt:lpstr>Colossians 1:12-14 (NLT)</vt:lpstr>
      <vt:lpstr>Colossians 1:12-14 (NLT)</vt:lpstr>
      <vt:lpstr>Point #5:  Are You Involved with Building the Kingdom, Not Just Coming to Worship?</vt:lpstr>
      <vt:lpstr>I Corinthians 15:58 (KJV)</vt:lpstr>
      <vt:lpstr>Matthew 6:33 (KJV)</vt:lpstr>
      <vt:lpstr>Acts 20:22-27 (NLT)</vt:lpstr>
      <vt:lpstr>Acts 20:22-27 (NLT)</vt:lpstr>
      <vt:lpstr>Acts 20:22-27 (NLT)</vt:lpstr>
      <vt:lpstr>Acts 20:22-27 (NLT)</vt:lpstr>
      <vt:lpstr> …that Christ died for our sins according to the scriptures; And that he was buried, and that he rose again the third day according to the scriptures:</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Loving God Back Means Surrendering Your Life to Build the Kingdom of His Dear Son</dc:title>
  <dc:creator>Stuart Fain</dc:creator>
  <cp:lastModifiedBy>Stuart Fain</cp:lastModifiedBy>
  <cp:revision>20</cp:revision>
  <dcterms:created xsi:type="dcterms:W3CDTF">2023-04-23T13:30:08Z</dcterms:created>
  <dcterms:modified xsi:type="dcterms:W3CDTF">2025-07-09T20:30:05Z</dcterms:modified>
</cp:coreProperties>
</file>